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6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EEAE-6CEE-45FD-B573-C29895459B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AB95F5-699C-4D25-A793-2A1487831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BF3733-6F27-425F-91B2-D15C46CD9FED}"/>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5" name="Footer Placeholder 4">
            <a:extLst>
              <a:ext uri="{FF2B5EF4-FFF2-40B4-BE49-F238E27FC236}">
                <a16:creationId xmlns:a16="http://schemas.microsoft.com/office/drawing/2014/main" id="{44367F1D-3988-4DC3-BF55-85B3D4A34F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5945D-B56C-4E44-BB0C-67821CD2B34D}"/>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273564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8884-5688-4588-9581-C75935DABE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A38003-0750-447D-AE34-88B88B9526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1159B-EF65-499E-901C-7CCA46171C0E}"/>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5" name="Footer Placeholder 4">
            <a:extLst>
              <a:ext uri="{FF2B5EF4-FFF2-40B4-BE49-F238E27FC236}">
                <a16:creationId xmlns:a16="http://schemas.microsoft.com/office/drawing/2014/main" id="{E72F6DF4-10D4-4557-8698-029EDD9395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DE2EDC-F7CB-411B-A3D3-0D5449E9AEA6}"/>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219333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BE40C-D165-4024-9588-6D4E0DBCE4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A34E8B-B4C7-48A5-8E58-1841FD543F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7134ED-892D-467B-B38B-7B6CC2329D6E}"/>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5" name="Footer Placeholder 4">
            <a:extLst>
              <a:ext uri="{FF2B5EF4-FFF2-40B4-BE49-F238E27FC236}">
                <a16:creationId xmlns:a16="http://schemas.microsoft.com/office/drawing/2014/main" id="{FCFDDE7A-72EB-4CA8-93FE-654136F99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976CDB-A49F-4930-A129-131F9C044679}"/>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307692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4F2D-BDD5-442C-8C2B-A633041930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612971-14A1-486F-B471-3F7AAB94A2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A93F16-1925-4332-ABE8-4894A02F1B3B}"/>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5" name="Footer Placeholder 4">
            <a:extLst>
              <a:ext uri="{FF2B5EF4-FFF2-40B4-BE49-F238E27FC236}">
                <a16:creationId xmlns:a16="http://schemas.microsoft.com/office/drawing/2014/main" id="{AEEEA2EA-8740-4DB6-89F8-5397CD860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63116A-3F80-4BD7-997C-E5171DBB25F4}"/>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159761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E6AA9-55FA-47D6-B48F-D5B3A51458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313C6B-53B6-493D-8B99-E51A1ED75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DBA8C9-6D49-4D33-A94A-1C9AE64744D0}"/>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5" name="Footer Placeholder 4">
            <a:extLst>
              <a:ext uri="{FF2B5EF4-FFF2-40B4-BE49-F238E27FC236}">
                <a16:creationId xmlns:a16="http://schemas.microsoft.com/office/drawing/2014/main" id="{E73C6311-19B0-4D69-BA1C-2B81A93DF1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DC0977-EF21-4EAA-8417-B011DFEC5DB5}"/>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301130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CF7C-8A91-45B4-9CC3-55AE7A9396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99104-28C0-468E-B699-627D0E6891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5CCADB-A3B3-4174-B0CB-040CAC6338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F3E666-FDF1-49D4-952D-B4FBD4C2AD44}"/>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6" name="Footer Placeholder 5">
            <a:extLst>
              <a:ext uri="{FF2B5EF4-FFF2-40B4-BE49-F238E27FC236}">
                <a16:creationId xmlns:a16="http://schemas.microsoft.com/office/drawing/2014/main" id="{1B8A2FD3-0B69-4B06-B40F-673C362721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E74232-A620-4D81-B9AE-3CA5EB58D44E}"/>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332228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D92C-2CA1-428E-903F-5FC2091156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7B4321-6B68-4D1D-A264-5C6C17A330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0A4AA9-0EA1-4D07-89F4-8D2EE9537E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B7B7C3-B9BF-4AE0-A99E-D41806277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AFBA2B-33AE-41C0-9251-A47D7AADCE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90A737-7497-4809-8C44-15AB3594601C}"/>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8" name="Footer Placeholder 7">
            <a:extLst>
              <a:ext uri="{FF2B5EF4-FFF2-40B4-BE49-F238E27FC236}">
                <a16:creationId xmlns:a16="http://schemas.microsoft.com/office/drawing/2014/main" id="{CC1B433F-5124-4394-89F4-BCB99E53EE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028AA22-7616-498D-BAAA-D0630D55CAD0}"/>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387326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7193-FDFE-493A-9F2B-00D97D40E4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AE3A7F-79E9-41DA-A858-47EB5F565FE1}"/>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4" name="Footer Placeholder 3">
            <a:extLst>
              <a:ext uri="{FF2B5EF4-FFF2-40B4-BE49-F238E27FC236}">
                <a16:creationId xmlns:a16="http://schemas.microsoft.com/office/drawing/2014/main" id="{6CA219C4-25E5-45D7-A0EA-00B526EF2A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B79131-0B37-4F1F-9407-CF9B54F73F16}"/>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155301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CFED94-3602-4152-B0EF-5F0EEDC00990}"/>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3" name="Footer Placeholder 2">
            <a:extLst>
              <a:ext uri="{FF2B5EF4-FFF2-40B4-BE49-F238E27FC236}">
                <a16:creationId xmlns:a16="http://schemas.microsoft.com/office/drawing/2014/main" id="{448CD07B-8BE5-4F22-8117-E32F43E5E9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E71A96-4133-4066-9F5A-FE04AF9320D6}"/>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240620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684A-7E01-448F-81F8-933B7CF5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38950F-BABE-4016-9EF7-DF4877D48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655962-DACB-49E8-B038-C853FBB92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1FB06A-12CE-4C01-8A1B-7D6E38331DB2}"/>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6" name="Footer Placeholder 5">
            <a:extLst>
              <a:ext uri="{FF2B5EF4-FFF2-40B4-BE49-F238E27FC236}">
                <a16:creationId xmlns:a16="http://schemas.microsoft.com/office/drawing/2014/main" id="{D318E145-C0DF-48B3-B928-192EA1503E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988422-95E1-4EEB-A16B-957378164150}"/>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424862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7FAD-CF6C-451F-828D-1AD110A44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6DD530-7A1D-459F-9033-B49108822F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CF8A52-8D80-41A2-99E6-478AF50C7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3EA52B-8600-460C-93D1-E9EAB3A3BD13}"/>
              </a:ext>
            </a:extLst>
          </p:cNvPr>
          <p:cNvSpPr>
            <a:spLocks noGrp="1"/>
          </p:cNvSpPr>
          <p:nvPr>
            <p:ph type="dt" sz="half" idx="10"/>
          </p:nvPr>
        </p:nvSpPr>
        <p:spPr/>
        <p:txBody>
          <a:bodyPr/>
          <a:lstStyle/>
          <a:p>
            <a:fld id="{B3FBF76C-1B4A-4FD5-B769-AD73351F0AAF}" type="datetimeFigureOut">
              <a:rPr lang="en-GB" smtClean="0"/>
              <a:t>17/08/2020</a:t>
            </a:fld>
            <a:endParaRPr lang="en-GB"/>
          </a:p>
        </p:txBody>
      </p:sp>
      <p:sp>
        <p:nvSpPr>
          <p:cNvPr id="6" name="Footer Placeholder 5">
            <a:extLst>
              <a:ext uri="{FF2B5EF4-FFF2-40B4-BE49-F238E27FC236}">
                <a16:creationId xmlns:a16="http://schemas.microsoft.com/office/drawing/2014/main" id="{741C65A6-99CA-43FB-BC66-1CE4400000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FFA689-4153-43F5-BAE1-C0C9C31EE62E}"/>
              </a:ext>
            </a:extLst>
          </p:cNvPr>
          <p:cNvSpPr>
            <a:spLocks noGrp="1"/>
          </p:cNvSpPr>
          <p:nvPr>
            <p:ph type="sldNum" sz="quarter" idx="12"/>
          </p:nvPr>
        </p:nvSpPr>
        <p:spPr/>
        <p:txBody>
          <a:bodyPr/>
          <a:lstStyle/>
          <a:p>
            <a:fld id="{0628DDD2-C861-4285-8896-6F81B1F4D583}" type="slidenum">
              <a:rPr lang="en-GB" smtClean="0"/>
              <a:t>‹#›</a:t>
            </a:fld>
            <a:endParaRPr lang="en-GB"/>
          </a:p>
        </p:txBody>
      </p:sp>
    </p:spTree>
    <p:extLst>
      <p:ext uri="{BB962C8B-B14F-4D97-AF65-F5344CB8AC3E}">
        <p14:creationId xmlns:p14="http://schemas.microsoft.com/office/powerpoint/2010/main" val="289798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C7CCD-45FC-418A-9E10-1FA34E24E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88FF7-749D-4D65-AF45-DA69E63A7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176F-BB75-434A-A8F8-704218A121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BF76C-1B4A-4FD5-B769-AD73351F0AAF}" type="datetimeFigureOut">
              <a:rPr lang="en-GB" smtClean="0"/>
              <a:t>17/08/2020</a:t>
            </a:fld>
            <a:endParaRPr lang="en-GB"/>
          </a:p>
        </p:txBody>
      </p:sp>
      <p:sp>
        <p:nvSpPr>
          <p:cNvPr id="5" name="Footer Placeholder 4">
            <a:extLst>
              <a:ext uri="{FF2B5EF4-FFF2-40B4-BE49-F238E27FC236}">
                <a16:creationId xmlns:a16="http://schemas.microsoft.com/office/drawing/2014/main" id="{A9DCFCD6-EE4E-47D4-BB78-20593C10F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7890455-85B1-4242-BC4D-09124FC80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8DDD2-C861-4285-8896-6F81B1F4D583}" type="slidenum">
              <a:rPr lang="en-GB" smtClean="0"/>
              <a:t>‹#›</a:t>
            </a:fld>
            <a:endParaRPr lang="en-GB"/>
          </a:p>
        </p:txBody>
      </p:sp>
    </p:spTree>
    <p:extLst>
      <p:ext uri="{BB962C8B-B14F-4D97-AF65-F5344CB8AC3E}">
        <p14:creationId xmlns:p14="http://schemas.microsoft.com/office/powerpoint/2010/main" val="1617386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quote.org/wiki/Henry_Moore" TargetMode="Externa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Grey_Tube_Shelter_by_Henry_Moore,_1940,_(Tate_N05706).jpg"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Women_Seated_in_the_Underground_by_Henry_Moore,_1941,_(Tate_N05707).jpg" TargetMode="External"/><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atharidrawer.deviantart.com/art/Sheep-Sketch-346248510"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www.flickr.com/photos/8114633@N05/6245130270/"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heep_Piece_1971%E2%80%9372" TargetMode="Externa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www.flickr.com/photos/nigelhomer/3187621663"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byricardomarcenaroi.blogspot.com/2011/07/sculpture-escultura-henry-moore-1950-59.htm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s://commons.wikimedia.org/wiki/Category:Animal_Head_-_Henry_Moore_(LH_396)"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s://nl.wikipedia.org/wiki/Henry_Moore" TargetMode="External"/><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www.geograph.org.uk/photo/398034"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espinosa_rosique/14809450621/"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hyperlink" Target="https://creativecommons.org/licenses/by-nc-sa/3.0/" TargetMode="External"/><Relationship Id="rId5" Type="http://schemas.openxmlformats.org/officeDocument/2006/relationships/hyperlink" Target="https://tr.wikipedia.org/wiki/Ana_Sayfa"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C29F-B385-4E9C-8EEC-EE808CA241B4}"/>
              </a:ext>
            </a:extLst>
          </p:cNvPr>
          <p:cNvSpPr>
            <a:spLocks noGrp="1"/>
          </p:cNvSpPr>
          <p:nvPr>
            <p:ph type="ctrTitle"/>
          </p:nvPr>
        </p:nvSpPr>
        <p:spPr>
          <a:xfrm>
            <a:off x="1524000" y="1122363"/>
            <a:ext cx="8818485" cy="768581"/>
          </a:xfrm>
        </p:spPr>
        <p:txBody>
          <a:bodyPr>
            <a:normAutofit fontScale="90000"/>
          </a:bodyPr>
          <a:lstStyle/>
          <a:p>
            <a:r>
              <a:rPr lang="en-GB" dirty="0"/>
              <a:t>Henry Spencer Moore</a:t>
            </a:r>
            <a:br>
              <a:rPr lang="en-GB" dirty="0"/>
            </a:br>
            <a:r>
              <a:rPr lang="en-GB" sz="2000" dirty="0"/>
              <a:t>30 July 1898 – 31 August 1986</a:t>
            </a:r>
            <a:endParaRPr lang="en-GB" dirty="0"/>
          </a:p>
        </p:txBody>
      </p:sp>
      <p:sp>
        <p:nvSpPr>
          <p:cNvPr id="3" name="Subtitle 2">
            <a:extLst>
              <a:ext uri="{FF2B5EF4-FFF2-40B4-BE49-F238E27FC236}">
                <a16:creationId xmlns:a16="http://schemas.microsoft.com/office/drawing/2014/main" id="{5C96FEA2-1B40-41DB-BD76-A296242A3CBA}"/>
              </a:ext>
            </a:extLst>
          </p:cNvPr>
          <p:cNvSpPr>
            <a:spLocks noGrp="1"/>
          </p:cNvSpPr>
          <p:nvPr>
            <p:ph type="subTitle" idx="1"/>
          </p:nvPr>
        </p:nvSpPr>
        <p:spPr>
          <a:xfrm>
            <a:off x="1435224" y="2148396"/>
            <a:ext cx="9209102" cy="3986074"/>
          </a:xfrm>
        </p:spPr>
        <p:txBody>
          <a:bodyPr>
            <a:normAutofit lnSpcReduction="10000"/>
          </a:bodyPr>
          <a:lstStyle/>
          <a:p>
            <a:r>
              <a:rPr lang="en-GB" dirty="0"/>
              <a:t>Henry Moore was born in Castleford, Yorkshire, in 1898. He was a teacher and then joined the army before going to Leeds School of Art to study sculpture.</a:t>
            </a:r>
          </a:p>
          <a:p>
            <a:endParaRPr lang="en-GB" dirty="0"/>
          </a:p>
          <a:p>
            <a:r>
              <a:rPr lang="en-GB" dirty="0"/>
              <a:t>Moore was inspired by nature, sketching the hills and animals near where he lived and collecting stones, bones and tree roots. He used these twisted, bumpy forms to inspire his sculpture.  </a:t>
            </a:r>
          </a:p>
          <a:p>
            <a:endParaRPr lang="en-GB" dirty="0"/>
          </a:p>
          <a:p>
            <a:r>
              <a:rPr lang="en-GB" dirty="0"/>
              <a:t>During WW2 he was commissioned by the War Artists Advisory Committee to draw the underground bomb shelters. The powerful scratchy dark drawings capture the feelings of anxiety at that time.</a:t>
            </a:r>
          </a:p>
          <a:p>
            <a:endParaRPr lang="en-GB" dirty="0"/>
          </a:p>
          <a:p>
            <a:endParaRPr lang="en-GB" dirty="0"/>
          </a:p>
        </p:txBody>
      </p:sp>
    </p:spTree>
    <p:extLst>
      <p:ext uri="{BB962C8B-B14F-4D97-AF65-F5344CB8AC3E}">
        <p14:creationId xmlns:p14="http://schemas.microsoft.com/office/powerpoint/2010/main" val="76366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F72B-51A6-49AD-A38A-9FD785D0CCB8}"/>
              </a:ext>
            </a:extLst>
          </p:cNvPr>
          <p:cNvSpPr>
            <a:spLocks noGrp="1"/>
          </p:cNvSpPr>
          <p:nvPr>
            <p:ph type="title"/>
          </p:nvPr>
        </p:nvSpPr>
        <p:spPr/>
        <p:txBody>
          <a:bodyPr>
            <a:normAutofit/>
          </a:bodyPr>
          <a:lstStyle/>
          <a:p>
            <a:r>
              <a:rPr lang="en-GB" sz="2800" dirty="0"/>
              <a:t>Tube Shelter Perspective 1941</a:t>
            </a:r>
          </a:p>
        </p:txBody>
      </p:sp>
      <p:pic>
        <p:nvPicPr>
          <p:cNvPr id="19" name="Content Placeholder 18">
            <a:extLst>
              <a:ext uri="{FF2B5EF4-FFF2-40B4-BE49-F238E27FC236}">
                <a16:creationId xmlns:a16="http://schemas.microsoft.com/office/drawing/2014/main" id="{F9F37523-E560-4136-8370-9BA2F2B01D3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2" y="365125"/>
            <a:ext cx="5688762" cy="6283497"/>
          </a:xfrm>
        </p:spPr>
      </p:pic>
      <p:pic>
        <p:nvPicPr>
          <p:cNvPr id="16" name="Content Placeholder 15">
            <a:extLst>
              <a:ext uri="{FF2B5EF4-FFF2-40B4-BE49-F238E27FC236}">
                <a16:creationId xmlns:a16="http://schemas.microsoft.com/office/drawing/2014/main" id="{F192EEE8-65A6-4581-8E74-20BE584C66F8}"/>
              </a:ext>
            </a:extLst>
          </p:cNvPr>
          <p:cNvPicPr>
            <a:picLocks noGrp="1" noChangeAspect="1"/>
          </p:cNvPicPr>
          <p:nvPr>
            <p:ph sz="half"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6151" y="1997648"/>
            <a:ext cx="6468353" cy="4758618"/>
          </a:xfrm>
        </p:spPr>
      </p:pic>
      <p:sp>
        <p:nvSpPr>
          <p:cNvPr id="17" name="TextBox 16">
            <a:extLst>
              <a:ext uri="{FF2B5EF4-FFF2-40B4-BE49-F238E27FC236}">
                <a16:creationId xmlns:a16="http://schemas.microsoft.com/office/drawing/2014/main" id="{A021FDE7-95CB-46CC-8BD6-B21C94CC1589}"/>
              </a:ext>
            </a:extLst>
          </p:cNvPr>
          <p:cNvSpPr txBox="1"/>
          <p:nvPr/>
        </p:nvSpPr>
        <p:spPr>
          <a:xfrm>
            <a:off x="838200" y="5907286"/>
            <a:ext cx="5181600" cy="230832"/>
          </a:xfrm>
          <a:prstGeom prst="rect">
            <a:avLst/>
          </a:prstGeom>
          <a:noFill/>
        </p:spPr>
        <p:txBody>
          <a:bodyPr wrap="square" rtlCol="0">
            <a:spAutoFit/>
          </a:bodyPr>
          <a:lstStyle/>
          <a:p>
            <a:r>
              <a:rPr lang="en-GB" sz="900">
                <a:hlinkClick r:id="rId5" tooltip="https://commons.wikimedia.org/wiki/File:Grey_Tube_Shelter_by_Henry_Moore,_1940,_(Tate_N05706).jpg"/>
              </a:rPr>
              <a:t>This Photo</a:t>
            </a:r>
            <a:r>
              <a:rPr lang="en-GB" sz="900"/>
              <a:t> by Unknown Author is licensed under </a:t>
            </a:r>
            <a:r>
              <a:rPr lang="en-GB" sz="900">
                <a:hlinkClick r:id="rId6" tooltip="https://creativecommons.org/licenses/by-sa/3.0/"/>
              </a:rPr>
              <a:t>CC BY-SA</a:t>
            </a:r>
            <a:endParaRPr lang="en-GB" sz="900"/>
          </a:p>
        </p:txBody>
      </p:sp>
      <p:sp>
        <p:nvSpPr>
          <p:cNvPr id="20" name="TextBox 19">
            <a:extLst>
              <a:ext uri="{FF2B5EF4-FFF2-40B4-BE49-F238E27FC236}">
                <a16:creationId xmlns:a16="http://schemas.microsoft.com/office/drawing/2014/main" id="{BB1C1D35-948C-4F42-852B-B969EBAA339D}"/>
              </a:ext>
            </a:extLst>
          </p:cNvPr>
          <p:cNvSpPr txBox="1"/>
          <p:nvPr/>
        </p:nvSpPr>
        <p:spPr>
          <a:xfrm>
            <a:off x="6172202" y="4956922"/>
            <a:ext cx="4534268" cy="230832"/>
          </a:xfrm>
          <a:prstGeom prst="rect">
            <a:avLst/>
          </a:prstGeom>
          <a:noFill/>
        </p:spPr>
        <p:txBody>
          <a:bodyPr wrap="square" rtlCol="0">
            <a:spAutoFit/>
          </a:bodyPr>
          <a:lstStyle/>
          <a:p>
            <a:r>
              <a:rPr lang="en-GB" sz="900">
                <a:hlinkClick r:id="rId3" tooltip="https://en.wikiquote.org/wiki/Henry_Moore"/>
              </a:rPr>
              <a:t>This Photo</a:t>
            </a:r>
            <a:r>
              <a:rPr lang="en-GB" sz="900"/>
              <a:t> by Unknown Author is licensed under </a:t>
            </a:r>
            <a:r>
              <a:rPr lang="en-GB" sz="900">
                <a:hlinkClick r:id="rId6" tooltip="https://creativecommons.org/licenses/by-sa/3.0/"/>
              </a:rPr>
              <a:t>CC BY-SA</a:t>
            </a:r>
            <a:endParaRPr lang="en-GB" sz="900"/>
          </a:p>
        </p:txBody>
      </p:sp>
    </p:spTree>
    <p:extLst>
      <p:ext uri="{BB962C8B-B14F-4D97-AF65-F5344CB8AC3E}">
        <p14:creationId xmlns:p14="http://schemas.microsoft.com/office/powerpoint/2010/main" val="70700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8366-B8C7-4DCF-8575-207BD61E0F74}"/>
              </a:ext>
            </a:extLst>
          </p:cNvPr>
          <p:cNvSpPr>
            <a:spLocks noGrp="1"/>
          </p:cNvSpPr>
          <p:nvPr>
            <p:ph type="title"/>
          </p:nvPr>
        </p:nvSpPr>
        <p:spPr/>
        <p:txBody>
          <a:bodyPr>
            <a:normAutofit/>
          </a:bodyPr>
          <a:lstStyle/>
          <a:p>
            <a:r>
              <a:rPr lang="en-GB" sz="2800" dirty="0"/>
              <a:t>Moore wrote this in a letter on December 11</a:t>
            </a:r>
            <a:r>
              <a:rPr lang="en-GB" sz="2800" baseline="30000" dirty="0"/>
              <a:t>th</a:t>
            </a:r>
            <a:r>
              <a:rPr lang="en-GB" sz="2800" dirty="0"/>
              <a:t> 1964</a:t>
            </a:r>
          </a:p>
        </p:txBody>
      </p:sp>
      <p:pic>
        <p:nvPicPr>
          <p:cNvPr id="6" name="Content Placeholder 5">
            <a:extLst>
              <a:ext uri="{FF2B5EF4-FFF2-40B4-BE49-F238E27FC236}">
                <a16:creationId xmlns:a16="http://schemas.microsoft.com/office/drawing/2014/main" id="{A4F40639-754A-4A3D-A033-8632AF75215D}"/>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9751" y="1607098"/>
            <a:ext cx="4474605" cy="5593256"/>
          </a:xfrm>
        </p:spPr>
      </p:pic>
      <p:sp>
        <p:nvSpPr>
          <p:cNvPr id="4" name="Content Placeholder 3">
            <a:extLst>
              <a:ext uri="{FF2B5EF4-FFF2-40B4-BE49-F238E27FC236}">
                <a16:creationId xmlns:a16="http://schemas.microsoft.com/office/drawing/2014/main" id="{B7F9E65F-1D7E-4BC3-BD31-8D30E9C81CBE}"/>
              </a:ext>
            </a:extLst>
          </p:cNvPr>
          <p:cNvSpPr>
            <a:spLocks noGrp="1"/>
          </p:cNvSpPr>
          <p:nvPr>
            <p:ph sz="half" idx="2"/>
          </p:nvPr>
        </p:nvSpPr>
        <p:spPr/>
        <p:txBody>
          <a:bodyPr>
            <a:normAutofit/>
          </a:bodyPr>
          <a:lstStyle/>
          <a:p>
            <a:r>
              <a:rPr lang="en-GB" sz="2000" dirty="0"/>
              <a:t>‘I hit upon this technique by accident, sometime before the war when doing a drawing to amuse a young niece of mine. I used some cheap wax crayons ( which she had bought from Woolworths) in combination with a wash of water colour, and found, of course, that the water-colours did not ‘take’ on the wax but only on the background.</a:t>
            </a:r>
          </a:p>
          <a:p>
            <a:r>
              <a:rPr lang="en-GB" sz="2000" dirty="0"/>
              <a:t>I found also that if you use a light-coloured or even white wax crayon, then a dark depth of background can easily be produced by painting with dark water-colour over the whole sheet of paper’.</a:t>
            </a:r>
          </a:p>
        </p:txBody>
      </p:sp>
      <p:sp>
        <p:nvSpPr>
          <p:cNvPr id="7" name="TextBox 6">
            <a:extLst>
              <a:ext uri="{FF2B5EF4-FFF2-40B4-BE49-F238E27FC236}">
                <a16:creationId xmlns:a16="http://schemas.microsoft.com/office/drawing/2014/main" id="{B5EDC997-128B-4A9D-AFD0-9DA70A4EDD88}"/>
              </a:ext>
            </a:extLst>
          </p:cNvPr>
          <p:cNvSpPr txBox="1"/>
          <p:nvPr/>
        </p:nvSpPr>
        <p:spPr>
          <a:xfrm>
            <a:off x="3373515" y="4955652"/>
            <a:ext cx="1970841" cy="369332"/>
          </a:xfrm>
          <a:prstGeom prst="rect">
            <a:avLst/>
          </a:prstGeom>
          <a:noFill/>
        </p:spPr>
        <p:txBody>
          <a:bodyPr wrap="square" rtlCol="0">
            <a:spAutoFit/>
          </a:bodyPr>
          <a:lstStyle/>
          <a:p>
            <a:r>
              <a:rPr lang="en-GB" sz="900">
                <a:hlinkClick r:id="rId3" tooltip="https://commons.wikimedia.org/wiki/File:Women_Seated_in_the_Underground_by_Henry_Moore,_1941,_(Tate_N05707).jpg"/>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29527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D285-A412-4D71-B8B3-22D7F798D3D7}"/>
              </a:ext>
            </a:extLst>
          </p:cNvPr>
          <p:cNvSpPr>
            <a:spLocks noGrp="1"/>
          </p:cNvSpPr>
          <p:nvPr>
            <p:ph type="title"/>
          </p:nvPr>
        </p:nvSpPr>
        <p:spPr/>
        <p:txBody>
          <a:bodyPr>
            <a:normAutofit/>
          </a:bodyPr>
          <a:lstStyle/>
          <a:p>
            <a:r>
              <a:rPr lang="en-GB" sz="2000" dirty="0"/>
              <a:t>Moore also drew animals and nature around him. He drew a sketchbook full of sheep and these inspired his later sculptural work. Although nowadays he is prominently known for his abstract bronze sculptures, he was an excellent draughtsman.</a:t>
            </a:r>
          </a:p>
        </p:txBody>
      </p:sp>
      <p:pic>
        <p:nvPicPr>
          <p:cNvPr id="6" name="Content Placeholder 5">
            <a:extLst>
              <a:ext uri="{FF2B5EF4-FFF2-40B4-BE49-F238E27FC236}">
                <a16:creationId xmlns:a16="http://schemas.microsoft.com/office/drawing/2014/main" id="{33F4031E-7B59-4776-8E7F-09A31B8FE2A1}"/>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6824" y="1411549"/>
            <a:ext cx="5342377" cy="5012457"/>
          </a:xfrm>
        </p:spPr>
      </p:pic>
      <p:pic>
        <p:nvPicPr>
          <p:cNvPr id="9" name="Content Placeholder 8">
            <a:extLst>
              <a:ext uri="{FF2B5EF4-FFF2-40B4-BE49-F238E27FC236}">
                <a16:creationId xmlns:a16="http://schemas.microsoft.com/office/drawing/2014/main" id="{E8F1AA8F-7CE2-4C7F-A1F1-0506F9A0FBE4}"/>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90459" y="1690688"/>
            <a:ext cx="6124245" cy="4593184"/>
          </a:xfrm>
        </p:spPr>
      </p:pic>
      <p:sp>
        <p:nvSpPr>
          <p:cNvPr id="7" name="TextBox 6">
            <a:extLst>
              <a:ext uri="{FF2B5EF4-FFF2-40B4-BE49-F238E27FC236}">
                <a16:creationId xmlns:a16="http://schemas.microsoft.com/office/drawing/2014/main" id="{A6D549D3-613D-4AC5-85DF-339FE8034863}"/>
              </a:ext>
            </a:extLst>
          </p:cNvPr>
          <p:cNvSpPr txBox="1"/>
          <p:nvPr/>
        </p:nvSpPr>
        <p:spPr>
          <a:xfrm>
            <a:off x="3844031" y="4692651"/>
            <a:ext cx="2175770" cy="369332"/>
          </a:xfrm>
          <a:prstGeom prst="rect">
            <a:avLst/>
          </a:prstGeom>
          <a:noFill/>
        </p:spPr>
        <p:txBody>
          <a:bodyPr wrap="square" rtlCol="0">
            <a:spAutoFit/>
          </a:bodyPr>
          <a:lstStyle/>
          <a:p>
            <a:r>
              <a:rPr lang="en-GB" sz="900">
                <a:hlinkClick r:id="rId3" tooltip="http://atharidrawer.deviantart.com/art/Sheep-Sketch-346248510"/>
              </a:rPr>
              <a:t>This Photo</a:t>
            </a:r>
            <a:r>
              <a:rPr lang="en-GB" sz="900"/>
              <a:t> by Unknown Author is licensed under </a:t>
            </a:r>
            <a:r>
              <a:rPr lang="en-GB" sz="900">
                <a:hlinkClick r:id="rId6" tooltip="https://creativecommons.org/licenses/by/3.0/"/>
              </a:rPr>
              <a:t>CC BY</a:t>
            </a:r>
            <a:endParaRPr lang="en-GB" sz="900"/>
          </a:p>
        </p:txBody>
      </p:sp>
      <p:sp>
        <p:nvSpPr>
          <p:cNvPr id="10" name="TextBox 9">
            <a:extLst>
              <a:ext uri="{FF2B5EF4-FFF2-40B4-BE49-F238E27FC236}">
                <a16:creationId xmlns:a16="http://schemas.microsoft.com/office/drawing/2014/main" id="{D0301F38-D333-4B35-9697-CC68D4822C83}"/>
              </a:ext>
            </a:extLst>
          </p:cNvPr>
          <p:cNvSpPr txBox="1"/>
          <p:nvPr/>
        </p:nvSpPr>
        <p:spPr>
          <a:xfrm>
            <a:off x="5790460" y="6243621"/>
            <a:ext cx="5368044" cy="230832"/>
          </a:xfrm>
          <a:prstGeom prst="rect">
            <a:avLst/>
          </a:prstGeom>
          <a:noFill/>
        </p:spPr>
        <p:txBody>
          <a:bodyPr wrap="square" rtlCol="0">
            <a:spAutoFit/>
          </a:bodyPr>
          <a:lstStyle/>
          <a:p>
            <a:r>
              <a:rPr lang="en-GB" sz="900">
                <a:hlinkClick r:id="rId5" tooltip="https://www.flickr.com/photos/8114633@N05/6245130270/"/>
              </a:rPr>
              <a:t>This Photo</a:t>
            </a:r>
            <a:r>
              <a:rPr lang="en-GB" sz="900"/>
              <a:t> by Unknown Author is licensed under </a:t>
            </a:r>
            <a:r>
              <a:rPr lang="en-GB" sz="900">
                <a:hlinkClick r:id="rId7" tooltip="https://creativecommons.org/licenses/by-nc-sa/3.0/"/>
              </a:rPr>
              <a:t>CC BY-SA-NC</a:t>
            </a:r>
            <a:endParaRPr lang="en-GB" sz="900"/>
          </a:p>
        </p:txBody>
      </p:sp>
    </p:spTree>
    <p:extLst>
      <p:ext uri="{BB962C8B-B14F-4D97-AF65-F5344CB8AC3E}">
        <p14:creationId xmlns:p14="http://schemas.microsoft.com/office/powerpoint/2010/main" val="280019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DD53-30E1-467F-A3D9-995928A1E0B8}"/>
              </a:ext>
            </a:extLst>
          </p:cNvPr>
          <p:cNvSpPr>
            <a:spLocks noGrp="1"/>
          </p:cNvSpPr>
          <p:nvPr>
            <p:ph type="title"/>
          </p:nvPr>
        </p:nvSpPr>
        <p:spPr/>
        <p:txBody>
          <a:bodyPr>
            <a:normAutofit/>
          </a:bodyPr>
          <a:lstStyle/>
          <a:p>
            <a:r>
              <a:rPr lang="en-GB" sz="2000" dirty="0"/>
              <a:t>Moore observed sheep in the fields around where he lived , watching them from his studio at the bottom of the Perry Green grounds. In 1972 he presented many of his sheep drawings in a sketchbook to his daughter Mary.</a:t>
            </a:r>
          </a:p>
        </p:txBody>
      </p:sp>
      <p:pic>
        <p:nvPicPr>
          <p:cNvPr id="6" name="Content Placeholder 5">
            <a:extLst>
              <a:ext uri="{FF2B5EF4-FFF2-40B4-BE49-F238E27FC236}">
                <a16:creationId xmlns:a16="http://schemas.microsoft.com/office/drawing/2014/main" id="{C7B8D4E0-394C-4CF4-BC24-26BA3FA943EE}"/>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1936601"/>
            <a:ext cx="5181600" cy="3886200"/>
          </a:xfrm>
        </p:spPr>
      </p:pic>
      <p:pic>
        <p:nvPicPr>
          <p:cNvPr id="9" name="Content Placeholder 8">
            <a:extLst>
              <a:ext uri="{FF2B5EF4-FFF2-40B4-BE49-F238E27FC236}">
                <a16:creationId xmlns:a16="http://schemas.microsoft.com/office/drawing/2014/main" id="{B1F94B57-77F2-4210-95FB-AB636667BA87}"/>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1789475"/>
            <a:ext cx="6072054" cy="4056132"/>
          </a:xfrm>
        </p:spPr>
      </p:pic>
      <p:sp>
        <p:nvSpPr>
          <p:cNvPr id="7" name="TextBox 6">
            <a:extLst>
              <a:ext uri="{FF2B5EF4-FFF2-40B4-BE49-F238E27FC236}">
                <a16:creationId xmlns:a16="http://schemas.microsoft.com/office/drawing/2014/main" id="{41B0BCB4-5FBB-4750-AD3E-DDF652BF6A16}"/>
              </a:ext>
            </a:extLst>
          </p:cNvPr>
          <p:cNvSpPr txBox="1"/>
          <p:nvPr/>
        </p:nvSpPr>
        <p:spPr>
          <a:xfrm>
            <a:off x="838200" y="5944394"/>
            <a:ext cx="5181600" cy="230832"/>
          </a:xfrm>
          <a:prstGeom prst="rect">
            <a:avLst/>
          </a:prstGeom>
          <a:noFill/>
        </p:spPr>
        <p:txBody>
          <a:bodyPr wrap="square" rtlCol="0">
            <a:spAutoFit/>
          </a:bodyPr>
          <a:lstStyle/>
          <a:p>
            <a:r>
              <a:rPr lang="en-GB" sz="900">
                <a:hlinkClick r:id="rId3" tooltip="https://en.wikipedia.org/wiki/Sheep_Piece_1971%E2%80%9372"/>
              </a:rPr>
              <a:t>This Photo</a:t>
            </a:r>
            <a:r>
              <a:rPr lang="en-GB" sz="900"/>
              <a:t> by Unknown Author is licensed under </a:t>
            </a:r>
            <a:r>
              <a:rPr lang="en-GB" sz="900">
                <a:hlinkClick r:id="rId6" tooltip="https://creativecommons.org/licenses/by-sa/3.0/"/>
              </a:rPr>
              <a:t>CC BY-SA</a:t>
            </a:r>
            <a:endParaRPr lang="en-GB" sz="900"/>
          </a:p>
        </p:txBody>
      </p:sp>
      <p:sp>
        <p:nvSpPr>
          <p:cNvPr id="10" name="TextBox 9">
            <a:extLst>
              <a:ext uri="{FF2B5EF4-FFF2-40B4-BE49-F238E27FC236}">
                <a16:creationId xmlns:a16="http://schemas.microsoft.com/office/drawing/2014/main" id="{507901DD-BACE-4E88-BC85-F3270562EE3B}"/>
              </a:ext>
            </a:extLst>
          </p:cNvPr>
          <p:cNvSpPr txBox="1"/>
          <p:nvPr/>
        </p:nvSpPr>
        <p:spPr>
          <a:xfrm>
            <a:off x="6381750" y="5591969"/>
            <a:ext cx="4762500" cy="230832"/>
          </a:xfrm>
          <a:prstGeom prst="rect">
            <a:avLst/>
          </a:prstGeom>
          <a:noFill/>
        </p:spPr>
        <p:txBody>
          <a:bodyPr wrap="square" rtlCol="0">
            <a:spAutoFit/>
          </a:bodyPr>
          <a:lstStyle/>
          <a:p>
            <a:r>
              <a:rPr lang="en-GB" sz="900">
                <a:hlinkClick r:id="rId5" tooltip="https://www.flickr.com/photos/nigelhomer/3187621663"/>
              </a:rPr>
              <a:t>This Photo</a:t>
            </a:r>
            <a:r>
              <a:rPr lang="en-GB" sz="900"/>
              <a:t> by Unknown Author is licensed under </a:t>
            </a:r>
            <a:r>
              <a:rPr lang="en-GB" sz="900">
                <a:hlinkClick r:id="rId6" tooltip="https://creativecommons.org/licenses/by-sa/3.0/"/>
              </a:rPr>
              <a:t>CC BY-SA</a:t>
            </a:r>
            <a:endParaRPr lang="en-GB" sz="900"/>
          </a:p>
        </p:txBody>
      </p:sp>
    </p:spTree>
    <p:extLst>
      <p:ext uri="{BB962C8B-B14F-4D97-AF65-F5344CB8AC3E}">
        <p14:creationId xmlns:p14="http://schemas.microsoft.com/office/powerpoint/2010/main" val="87098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1999C-5D5F-438D-8B19-C1A77B7ECDCB}"/>
              </a:ext>
            </a:extLst>
          </p:cNvPr>
          <p:cNvSpPr>
            <a:spLocks noGrp="1"/>
          </p:cNvSpPr>
          <p:nvPr>
            <p:ph type="title"/>
          </p:nvPr>
        </p:nvSpPr>
        <p:spPr/>
        <p:txBody>
          <a:bodyPr>
            <a:normAutofit/>
          </a:bodyPr>
          <a:lstStyle/>
          <a:p>
            <a:endParaRPr lang="en-GB" sz="2000" dirty="0"/>
          </a:p>
        </p:txBody>
      </p:sp>
      <p:pic>
        <p:nvPicPr>
          <p:cNvPr id="6" name="Content Placeholder 5">
            <a:extLst>
              <a:ext uri="{FF2B5EF4-FFF2-40B4-BE49-F238E27FC236}">
                <a16:creationId xmlns:a16="http://schemas.microsoft.com/office/drawing/2014/main" id="{10E2A551-BDCA-49B9-BA70-A3F23D3F2A0A}"/>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9563" y="365125"/>
            <a:ext cx="6531464" cy="5869371"/>
          </a:xfrm>
        </p:spPr>
      </p:pic>
      <p:pic>
        <p:nvPicPr>
          <p:cNvPr id="9" name="Content Placeholder 8">
            <a:extLst>
              <a:ext uri="{FF2B5EF4-FFF2-40B4-BE49-F238E27FC236}">
                <a16:creationId xmlns:a16="http://schemas.microsoft.com/office/drawing/2014/main" id="{6ADD9260-68CB-4048-801B-649125ED5F9B}"/>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64279" y="359423"/>
            <a:ext cx="4412203" cy="5875073"/>
          </a:xfrm>
        </p:spPr>
      </p:pic>
      <p:sp>
        <p:nvSpPr>
          <p:cNvPr id="7" name="TextBox 6">
            <a:extLst>
              <a:ext uri="{FF2B5EF4-FFF2-40B4-BE49-F238E27FC236}">
                <a16:creationId xmlns:a16="http://schemas.microsoft.com/office/drawing/2014/main" id="{5F91A95B-AFD1-4CDB-BB0B-F1A5CEF1389E}"/>
              </a:ext>
            </a:extLst>
          </p:cNvPr>
          <p:cNvSpPr txBox="1"/>
          <p:nvPr/>
        </p:nvSpPr>
        <p:spPr>
          <a:xfrm>
            <a:off x="233031" y="7234759"/>
            <a:ext cx="6531464" cy="238356"/>
          </a:xfrm>
          <a:prstGeom prst="rect">
            <a:avLst/>
          </a:prstGeom>
          <a:noFill/>
        </p:spPr>
        <p:txBody>
          <a:bodyPr wrap="square" rtlCol="0">
            <a:spAutoFit/>
          </a:bodyPr>
          <a:lstStyle/>
          <a:p>
            <a:r>
              <a:rPr lang="en-GB" sz="900">
                <a:hlinkClick r:id="rId3" tooltip="http://byricardomarcenaroi.blogspot.com/2011/07/sculpture-escultura-henry-moore-1950-59.html"/>
              </a:rPr>
              <a:t>This Photo</a:t>
            </a:r>
            <a:r>
              <a:rPr lang="en-GB" sz="900"/>
              <a:t> by Unknown Author is licensed under </a:t>
            </a:r>
            <a:r>
              <a:rPr lang="en-GB" sz="900">
                <a:hlinkClick r:id="rId6" tooltip="https://creativecommons.org/licenses/by-nc-nd/3.0/"/>
              </a:rPr>
              <a:t>CC BY-NC-ND</a:t>
            </a:r>
            <a:endParaRPr lang="en-GB" sz="900"/>
          </a:p>
        </p:txBody>
      </p:sp>
      <p:sp>
        <p:nvSpPr>
          <p:cNvPr id="10" name="TextBox 9">
            <a:extLst>
              <a:ext uri="{FF2B5EF4-FFF2-40B4-BE49-F238E27FC236}">
                <a16:creationId xmlns:a16="http://schemas.microsoft.com/office/drawing/2014/main" id="{21C3261D-3DA5-4E5C-BE9A-C67DE12B17B0}"/>
              </a:ext>
            </a:extLst>
          </p:cNvPr>
          <p:cNvSpPr txBox="1"/>
          <p:nvPr/>
        </p:nvSpPr>
        <p:spPr>
          <a:xfrm>
            <a:off x="7661429" y="6635726"/>
            <a:ext cx="3203421" cy="230832"/>
          </a:xfrm>
          <a:prstGeom prst="rect">
            <a:avLst/>
          </a:prstGeom>
          <a:noFill/>
        </p:spPr>
        <p:txBody>
          <a:bodyPr wrap="square" rtlCol="0">
            <a:spAutoFit/>
          </a:bodyPr>
          <a:lstStyle/>
          <a:p>
            <a:r>
              <a:rPr lang="en-GB" sz="900">
                <a:hlinkClick r:id="rId5" tooltip="https://commons.wikimedia.org/wiki/Category:Animal_Head_-_Henry_Moore_(LH_396)"/>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329650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6378D-4FAB-487F-9842-33D1F2302FCB}"/>
              </a:ext>
            </a:extLst>
          </p:cNvPr>
          <p:cNvSpPr>
            <a:spLocks noGrp="1"/>
          </p:cNvSpPr>
          <p:nvPr>
            <p:ph type="title"/>
          </p:nvPr>
        </p:nvSpPr>
        <p:spPr/>
        <p:txBody>
          <a:bodyPr>
            <a:normAutofit/>
          </a:bodyPr>
          <a:lstStyle/>
          <a:p>
            <a:r>
              <a:rPr lang="en-GB" sz="2800" dirty="0"/>
              <a:t>Henry Moore with some of his more familiar abstract </a:t>
            </a:r>
            <a:r>
              <a:rPr lang="en-GB" sz="2800" dirty="0" err="1"/>
              <a:t>scultures</a:t>
            </a:r>
            <a:endParaRPr lang="en-GB" sz="2800" dirty="0"/>
          </a:p>
        </p:txBody>
      </p:sp>
      <p:pic>
        <p:nvPicPr>
          <p:cNvPr id="6" name="Content Placeholder 5">
            <a:extLst>
              <a:ext uri="{FF2B5EF4-FFF2-40B4-BE49-F238E27FC236}">
                <a16:creationId xmlns:a16="http://schemas.microsoft.com/office/drawing/2014/main" id="{1DD19F8B-3616-4026-936F-CDF59F105E00}"/>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5704" y="1411643"/>
            <a:ext cx="5094980" cy="5094980"/>
          </a:xfrm>
        </p:spPr>
      </p:pic>
      <p:pic>
        <p:nvPicPr>
          <p:cNvPr id="9" name="Content Placeholder 8">
            <a:extLst>
              <a:ext uri="{FF2B5EF4-FFF2-40B4-BE49-F238E27FC236}">
                <a16:creationId xmlns:a16="http://schemas.microsoft.com/office/drawing/2014/main" id="{508FD166-B0F4-4B5B-B7BF-E42D9B43BAD1}"/>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44192" y="2343778"/>
            <a:ext cx="5585760" cy="3622016"/>
          </a:xfrm>
        </p:spPr>
      </p:pic>
      <p:sp>
        <p:nvSpPr>
          <p:cNvPr id="7" name="TextBox 6">
            <a:extLst>
              <a:ext uri="{FF2B5EF4-FFF2-40B4-BE49-F238E27FC236}">
                <a16:creationId xmlns:a16="http://schemas.microsoft.com/office/drawing/2014/main" id="{80383138-33F4-4598-A4CD-970CE1C8DD61}"/>
              </a:ext>
            </a:extLst>
          </p:cNvPr>
          <p:cNvSpPr txBox="1"/>
          <p:nvPr/>
        </p:nvSpPr>
        <p:spPr>
          <a:xfrm>
            <a:off x="3186453" y="3703320"/>
            <a:ext cx="1000000" cy="646331"/>
          </a:xfrm>
          <a:prstGeom prst="rect">
            <a:avLst/>
          </a:prstGeom>
          <a:noFill/>
        </p:spPr>
        <p:txBody>
          <a:bodyPr wrap="square" rtlCol="0">
            <a:spAutoFit/>
          </a:bodyPr>
          <a:lstStyle/>
          <a:p>
            <a:r>
              <a:rPr lang="en-GB" sz="900" dirty="0">
                <a:hlinkClick r:id="rId3" tooltip="https://nl.wikipedia.org/wiki/Henry_Moore"/>
              </a:rPr>
              <a:t>This Photo</a:t>
            </a:r>
            <a:r>
              <a:rPr lang="en-GB" sz="900" dirty="0"/>
              <a:t> by Unknown Author is licensed under </a:t>
            </a:r>
            <a:r>
              <a:rPr lang="en-GB" sz="900" dirty="0">
                <a:hlinkClick r:id="rId6" tooltip="https://creativecommons.org/licenses/by-sa/3.0/"/>
              </a:rPr>
              <a:t>CC BY-SA</a:t>
            </a:r>
            <a:endParaRPr lang="en-GB" sz="900" dirty="0"/>
          </a:p>
        </p:txBody>
      </p:sp>
      <p:sp>
        <p:nvSpPr>
          <p:cNvPr id="10" name="TextBox 9">
            <a:extLst>
              <a:ext uri="{FF2B5EF4-FFF2-40B4-BE49-F238E27FC236}">
                <a16:creationId xmlns:a16="http://schemas.microsoft.com/office/drawing/2014/main" id="{9041ADE3-6D07-4583-8C7E-71444005596C}"/>
              </a:ext>
            </a:extLst>
          </p:cNvPr>
          <p:cNvSpPr txBox="1"/>
          <p:nvPr/>
        </p:nvSpPr>
        <p:spPr>
          <a:xfrm>
            <a:off x="8045093" y="4061460"/>
            <a:ext cx="1950720" cy="369332"/>
          </a:xfrm>
          <a:prstGeom prst="rect">
            <a:avLst/>
          </a:prstGeom>
          <a:noFill/>
        </p:spPr>
        <p:txBody>
          <a:bodyPr wrap="square" rtlCol="0">
            <a:spAutoFit/>
          </a:bodyPr>
          <a:lstStyle/>
          <a:p>
            <a:r>
              <a:rPr lang="en-GB" sz="900">
                <a:hlinkClick r:id="rId5" tooltip="http://www.geograph.org.uk/photo/398034"/>
              </a:rPr>
              <a:t>This Photo</a:t>
            </a:r>
            <a:r>
              <a:rPr lang="en-GB" sz="900"/>
              <a:t> by Unknown Author is licensed under </a:t>
            </a:r>
            <a:r>
              <a:rPr lang="en-GB" sz="900">
                <a:hlinkClick r:id="rId6" tooltip="https://creativecommons.org/licenses/by-sa/3.0/"/>
              </a:rPr>
              <a:t>CC BY-SA</a:t>
            </a:r>
            <a:endParaRPr lang="en-GB" sz="900"/>
          </a:p>
        </p:txBody>
      </p:sp>
    </p:spTree>
    <p:extLst>
      <p:ext uri="{BB962C8B-B14F-4D97-AF65-F5344CB8AC3E}">
        <p14:creationId xmlns:p14="http://schemas.microsoft.com/office/powerpoint/2010/main" val="267777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BEE5-CD6A-47BE-A167-CA3DEBACB0C2}"/>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EB5CB7DE-1849-4C24-803F-00DD9F32C59D}"/>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6759" y="132453"/>
            <a:ext cx="4976675" cy="6521068"/>
          </a:xfrm>
        </p:spPr>
      </p:pic>
      <p:pic>
        <p:nvPicPr>
          <p:cNvPr id="9" name="Content Placeholder 8">
            <a:extLst>
              <a:ext uri="{FF2B5EF4-FFF2-40B4-BE49-F238E27FC236}">
                <a16:creationId xmlns:a16="http://schemas.microsoft.com/office/drawing/2014/main" id="{0BB1BFE8-AB2D-4172-8AB3-9680E9A113F4}"/>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06934" y="3249433"/>
            <a:ext cx="2301073" cy="2933872"/>
          </a:xfrm>
        </p:spPr>
      </p:pic>
      <p:sp>
        <p:nvSpPr>
          <p:cNvPr id="7" name="TextBox 6">
            <a:extLst>
              <a:ext uri="{FF2B5EF4-FFF2-40B4-BE49-F238E27FC236}">
                <a16:creationId xmlns:a16="http://schemas.microsoft.com/office/drawing/2014/main" id="{C67397EE-F710-4E62-967C-385B444E48E5}"/>
              </a:ext>
            </a:extLst>
          </p:cNvPr>
          <p:cNvSpPr txBox="1"/>
          <p:nvPr/>
        </p:nvSpPr>
        <p:spPr>
          <a:xfrm>
            <a:off x="746760" y="7662226"/>
            <a:ext cx="1890512" cy="369332"/>
          </a:xfrm>
          <a:prstGeom prst="rect">
            <a:avLst/>
          </a:prstGeom>
          <a:noFill/>
        </p:spPr>
        <p:txBody>
          <a:bodyPr wrap="square" rtlCol="0">
            <a:spAutoFit/>
          </a:bodyPr>
          <a:lstStyle/>
          <a:p>
            <a:r>
              <a:rPr lang="en-GB" sz="900">
                <a:hlinkClick r:id="rId3" tooltip="https://www.flickr.com/photos/espinosa_rosique/14809450621/"/>
              </a:rPr>
              <a:t>This Photo</a:t>
            </a:r>
            <a:r>
              <a:rPr lang="en-GB" sz="900"/>
              <a:t> by Unknown Author is licensed under </a:t>
            </a:r>
            <a:r>
              <a:rPr lang="en-GB" sz="900">
                <a:hlinkClick r:id="rId6" tooltip="https://creativecommons.org/licenses/by-nc-sa/3.0/"/>
              </a:rPr>
              <a:t>CC BY-SA-NC</a:t>
            </a:r>
            <a:endParaRPr lang="en-GB" sz="900"/>
          </a:p>
        </p:txBody>
      </p:sp>
      <p:sp>
        <p:nvSpPr>
          <p:cNvPr id="10" name="TextBox 9">
            <a:extLst>
              <a:ext uri="{FF2B5EF4-FFF2-40B4-BE49-F238E27FC236}">
                <a16:creationId xmlns:a16="http://schemas.microsoft.com/office/drawing/2014/main" id="{65C04F6E-2E06-445C-AAF7-8DF67F7DBA74}"/>
              </a:ext>
            </a:extLst>
          </p:cNvPr>
          <p:cNvSpPr txBox="1"/>
          <p:nvPr/>
        </p:nvSpPr>
        <p:spPr>
          <a:xfrm>
            <a:off x="6906933" y="6287313"/>
            <a:ext cx="874119" cy="782728"/>
          </a:xfrm>
          <a:prstGeom prst="rect">
            <a:avLst/>
          </a:prstGeom>
          <a:noFill/>
        </p:spPr>
        <p:txBody>
          <a:bodyPr wrap="square" rtlCol="0">
            <a:spAutoFit/>
          </a:bodyPr>
          <a:lstStyle/>
          <a:p>
            <a:r>
              <a:rPr lang="en-GB" sz="900">
                <a:hlinkClick r:id="rId5" tooltip="https://tr.wikipedia.org/wiki/Ana_Sayfa"/>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2162470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457</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Henry Spencer Moore 30 July 1898 – 31 August 1986</vt:lpstr>
      <vt:lpstr>Tube Shelter Perspective 1941</vt:lpstr>
      <vt:lpstr>Moore wrote this in a letter on December 11th 1964</vt:lpstr>
      <vt:lpstr>Moore also drew animals and nature around him. He drew a sketchbook full of sheep and these inspired his later sculptural work. Although nowadays he is prominently known for his abstract bronze sculptures, he was an excellent draughtsman.</vt:lpstr>
      <vt:lpstr>Moore observed sheep in the fields around where he lived , watching them from his studio at the bottom of the Perry Green grounds. In 1972 he presented many of his sheep drawings in a sketchbook to his daughter Mary.</vt:lpstr>
      <vt:lpstr>PowerPoint Presentation</vt:lpstr>
      <vt:lpstr>Henry Moore with some of his more familiar abstract scultures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Jenkins</dc:creator>
  <cp:lastModifiedBy>Mary Jenkins</cp:lastModifiedBy>
  <cp:revision>6</cp:revision>
  <dcterms:created xsi:type="dcterms:W3CDTF">2020-08-17T20:37:29Z</dcterms:created>
  <dcterms:modified xsi:type="dcterms:W3CDTF">2020-08-17T21:16:17Z</dcterms:modified>
</cp:coreProperties>
</file>